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7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544" autoAdjust="0"/>
    <p:restoredTop sz="94660"/>
  </p:normalViewPr>
  <p:slideViewPr>
    <p:cSldViewPr snapToGrid="0">
      <p:cViewPr varScale="1">
        <p:scale>
          <a:sx n="72" d="100"/>
          <a:sy n="72" d="100"/>
        </p:scale>
        <p:origin x="594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tableStyles" Target="tableStyle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theme" Target="theme/theme1.xml" /><Relationship Id="rId5" Type="http://schemas.openxmlformats.org/officeDocument/2006/relationships/slide" Target="slides/slide4.xml" /><Relationship Id="rId10" Type="http://schemas.openxmlformats.org/officeDocument/2006/relationships/viewProps" Target="viewProps.xml" /><Relationship Id="rId4" Type="http://schemas.openxmlformats.org/officeDocument/2006/relationships/slide" Target="slides/slide3.xml" /><Relationship Id="rId9" Type="http://schemas.openxmlformats.org/officeDocument/2006/relationships/presProps" Target="pres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E2BFF492-6198-4B2F-89F9-26DB032F7EA2}" type="datetimeFigureOut">
              <a:rPr lang="en-US" smtClean="0"/>
              <a:t>10/9/2021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E4AB95D0-087F-48DE-B44E-7EFB8C867EB0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699274824"/>
      </p:ext>
    </p:extLst>
  </p:cSld>
  <p:clrMapOvr>
    <a:masterClrMapping/>
  </p:clrMapOvr>
  <p:transition spd="slow" advTm="61000">
    <p:randomBar dir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FF492-6198-4B2F-89F9-26DB032F7EA2}" type="datetimeFigureOut">
              <a:rPr lang="en-US" smtClean="0"/>
              <a:t>10/9/2021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B95D0-087F-48DE-B44E-7EFB8C867E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2196750"/>
      </p:ext>
    </p:extLst>
  </p:cSld>
  <p:clrMapOvr>
    <a:masterClrMapping/>
  </p:clrMapOvr>
  <p:transition spd="slow" advTm="61000">
    <p:randomBar dir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E2BFF492-6198-4B2F-89F9-26DB032F7EA2}" type="datetimeFigureOut">
              <a:rPr lang="en-US" smtClean="0"/>
              <a:t>10/9/2021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E4AB95D0-087F-48DE-B44E-7EFB8C867EB0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277908252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 advTm="61000">
    <p:randomBar dir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FF492-6198-4B2F-89F9-26DB032F7EA2}" type="datetimeFigureOut">
              <a:rPr lang="en-US" smtClean="0"/>
              <a:t>10/9/2021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B95D0-087F-48DE-B44E-7EFB8C867E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750751"/>
      </p:ext>
    </p:extLst>
  </p:cSld>
  <p:clrMapOvr>
    <a:masterClrMapping/>
  </p:clrMapOvr>
  <p:transition spd="slow" advTm="61000">
    <p:randomBar dir="vert"/>
  </p:transition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FF492-6198-4B2F-89F9-26DB032F7EA2}" type="datetimeFigureOut">
              <a:rPr lang="en-US" smtClean="0"/>
              <a:t>10/9/2021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B95D0-087F-48DE-B44E-7EFB8C867E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6148553"/>
      </p:ext>
    </p:extLst>
  </p:cSld>
  <p:clrMapOvr>
    <a:masterClrMapping/>
  </p:clrMapOvr>
  <p:transition spd="slow" advTm="61000">
    <p:randomBar dir="vert"/>
  </p:transition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FF492-6198-4B2F-89F9-26DB032F7EA2}" type="datetimeFigureOut">
              <a:rPr lang="en-US" smtClean="0"/>
              <a:t>10/9/2021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B95D0-087F-48DE-B44E-7EFB8C867E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7941881"/>
      </p:ext>
    </p:extLst>
  </p:cSld>
  <p:clrMapOvr>
    <a:masterClrMapping/>
  </p:clrMapOvr>
  <p:transition spd="slow" advTm="61000">
    <p:randomBar dir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FF492-6198-4B2F-89F9-26DB032F7EA2}" type="datetimeFigureOut">
              <a:rPr lang="en-US" smtClean="0"/>
              <a:t>10/9/2021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B95D0-087F-48DE-B44E-7EFB8C867E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481384"/>
      </p:ext>
    </p:extLst>
  </p:cSld>
  <p:clrMapOvr>
    <a:masterClrMapping/>
  </p:clrMapOvr>
  <p:transition spd="slow" advTm="61000">
    <p:randomBar dir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E2BFF492-6198-4B2F-89F9-26DB032F7EA2}" type="datetimeFigureOut">
              <a:rPr lang="en-US" smtClean="0"/>
              <a:t>10/9/2021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E4AB95D0-087F-48DE-B44E-7EFB8C867EB0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28419117"/>
      </p:ext>
    </p:extLst>
  </p:cSld>
  <p:clrMapOvr>
    <a:masterClrMapping/>
  </p:clrMapOvr>
  <p:transition spd="slow" advTm="61000">
    <p:randomBar dir="vert"/>
  </p:transition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E2BFF492-6198-4B2F-89F9-26DB032F7EA2}" type="datetimeFigureOut">
              <a:rPr lang="en-US" smtClean="0"/>
              <a:t>10/9/2021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E4AB95D0-087F-48DE-B44E-7EFB8C867E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429911"/>
      </p:ext>
    </p:extLst>
  </p:cSld>
  <p:clrMapOvr>
    <a:masterClrMapping/>
  </p:clrMapOvr>
  <p:transition spd="slow" advTm="61000">
    <p:randomBar dir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FF492-6198-4B2F-89F9-26DB032F7EA2}" type="datetimeFigureOut">
              <a:rPr lang="en-US" smtClean="0"/>
              <a:t>10/9/2021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B95D0-087F-48DE-B44E-7EFB8C867E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237251"/>
      </p:ext>
    </p:extLst>
  </p:cSld>
  <p:clrMapOvr>
    <a:masterClrMapping/>
  </p:clrMapOvr>
  <p:transition spd="slow" advTm="61000">
    <p:randomBar dir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FF492-6198-4B2F-89F9-26DB032F7EA2}" type="datetimeFigureOut">
              <a:rPr lang="en-US" smtClean="0"/>
              <a:t>10/9/2021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B95D0-087F-48DE-B44E-7EFB8C867E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0616045"/>
      </p:ext>
    </p:extLst>
  </p:cSld>
  <p:clrMapOvr>
    <a:masterClrMapping/>
  </p:clrMapOvr>
  <p:transition spd="slow" advTm="61000">
    <p:randomBar dir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E2BFF492-6198-4B2F-89F9-26DB032F7EA2}" type="datetimeFigureOut">
              <a:rPr lang="en-US" smtClean="0"/>
              <a:t>10/9/2021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E4AB95D0-087F-48DE-B44E-7EFB8C867EB0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3917321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8" r:id="rId1"/>
    <p:sldLayoutId id="2147483979" r:id="rId2"/>
    <p:sldLayoutId id="2147483980" r:id="rId3"/>
    <p:sldLayoutId id="2147483981" r:id="rId4"/>
    <p:sldLayoutId id="2147483982" r:id="rId5"/>
    <p:sldLayoutId id="2147483983" r:id="rId6"/>
    <p:sldLayoutId id="2147483984" r:id="rId7"/>
    <p:sldLayoutId id="2147483985" r:id="rId8"/>
    <p:sldLayoutId id="2147483986" r:id="rId9"/>
    <p:sldLayoutId id="2147483987" r:id="rId10"/>
    <p:sldLayoutId id="2147483988" r:id="rId11"/>
  </p:sldLayoutIdLst>
  <p:transition spd="slow" advTm="61000">
    <p:randomBar dir="vert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legantthemes.com/blog/marketing/swot-analysis" TargetMode="External" /><Relationship Id="rId2" Type="http://schemas.openxmlformats.org/officeDocument/2006/relationships/hyperlink" Target="https://www.futurelearn.com/info/courses/online-business-success-planning/0/steps/16163" TargetMode="External" /><Relationship Id="rId1" Type="http://schemas.openxmlformats.org/officeDocument/2006/relationships/slideLayout" Target="../slideLayouts/slideLayout2.xml" /><Relationship Id="rId4" Type="http://schemas.openxmlformats.org/officeDocument/2006/relationships/hyperlink" Target="https://2012books.lardbucket.org/books/an-introduction-to-business-v2.0/s05-05-monopolistic-competition-oligo.html" TargetMode="Externa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Brand’s Marketing Plan</a:t>
            </a:r>
          </a:p>
        </p:txBody>
      </p:sp>
    </p:spTree>
    <p:extLst>
      <p:ext uri="{BB962C8B-B14F-4D97-AF65-F5344CB8AC3E}">
        <p14:creationId xmlns:p14="http://schemas.microsoft.com/office/powerpoint/2010/main" val="1923878085"/>
      </p:ext>
    </p:extLst>
  </p:cSld>
  <p:clrMapOvr>
    <a:masterClrMapping/>
  </p:clrMapOvr>
  <p:transition spd="slow" advTm="61000">
    <p:randomBar dir="vert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External Factors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any brand’s marketing plan to be a success, there are external factors that may impact the brand. These factors have both positive and negative effects on the brand. Some of these include; </a:t>
            </a:r>
          </a:p>
          <a:p>
            <a:pPr algn="ctr"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Economic conditions</a:t>
            </a:r>
          </a:p>
          <a:p>
            <a:pPr algn="ctr"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Technological advances</a:t>
            </a:r>
          </a:p>
          <a:p>
            <a:pPr algn="ctr"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Cultural and social forces ("External factors," n.d.)</a:t>
            </a:r>
          </a:p>
        </p:txBody>
      </p:sp>
    </p:spTree>
    <p:extLst>
      <p:ext uri="{BB962C8B-B14F-4D97-AF65-F5344CB8AC3E}">
        <p14:creationId xmlns:p14="http://schemas.microsoft.com/office/powerpoint/2010/main" val="1665511367"/>
      </p:ext>
    </p:extLst>
  </p:cSld>
  <p:clrMapOvr>
    <a:masterClrMapping/>
  </p:clrMapOvr>
  <p:transition spd="slow" advTm="61000">
    <p:randomBar dir="vert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Competitive Environment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competitive environment is a system where different businesses compete with each other by using various marketing strategies. There are different types of competition that a brand may use. These are:</a:t>
            </a:r>
          </a:p>
          <a:p>
            <a:pPr indent="0" algn="ctr">
              <a:buFont typeface="Wingdings" panose="05000000000000000000" pitchFamily="2" charset="2"/>
              <a:buChar char="ü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Monopolistic competition</a:t>
            </a:r>
          </a:p>
          <a:p>
            <a:pPr indent="0" algn="ctr">
              <a:buFont typeface="Wingdings" panose="05000000000000000000" pitchFamily="2" charset="2"/>
              <a:buChar char="ü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Perfect competition</a:t>
            </a:r>
          </a:p>
          <a:p>
            <a:pPr indent="0" algn="ctr">
              <a:buFont typeface="Wingdings" panose="05000000000000000000" pitchFamily="2" charset="2"/>
              <a:buChar char="ü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Oligopoly</a:t>
            </a:r>
          </a:p>
          <a:p>
            <a:pPr indent="0" algn="ctr">
              <a:buFont typeface="Wingdings" panose="05000000000000000000" pitchFamily="2" charset="2"/>
              <a:buChar char="ü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Monopoly ("Monopolistic competition, oligopoly, and monopoly," n.d.)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brand should have a unique identifier that helps to create value for its customers.</a:t>
            </a:r>
          </a:p>
        </p:txBody>
      </p:sp>
    </p:spTree>
    <p:extLst>
      <p:ext uri="{BB962C8B-B14F-4D97-AF65-F5344CB8AC3E}">
        <p14:creationId xmlns:p14="http://schemas.microsoft.com/office/powerpoint/2010/main" val="4057065922"/>
      </p:ext>
    </p:extLst>
  </p:cSld>
  <p:clrMapOvr>
    <a:masterClrMapping/>
  </p:clrMapOvr>
  <p:transition spd="slow" advTm="61000">
    <p:randomBar dir="vert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SWOT Analysis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a brand to be successful, one needs to conduct a SWOT analysis. This can be done in four steps:</a:t>
            </a:r>
          </a:p>
          <a:p>
            <a:pPr marL="514350" indent="-514350" algn="ctr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Breakdown your brand’s strengths.</a:t>
            </a:r>
          </a:p>
          <a:p>
            <a:pPr marL="514350" indent="-514350" algn="ctr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Lay out all your brand’s weaknesses.     </a:t>
            </a:r>
          </a:p>
          <a:p>
            <a:pPr marL="514350" indent="-514350" algn="ctr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Define Your brand’s opportunities.</a:t>
            </a:r>
          </a:p>
          <a:p>
            <a:pPr marL="514350" indent="-514350" algn="ctr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Consider all the possible threats for your brand.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SWOT analysis is important for any brand as it gives a realistic outlook on your brand’s opportunity for success and allows one them to dig deep into its current and future environment .</a:t>
            </a:r>
          </a:p>
        </p:txBody>
      </p:sp>
    </p:spTree>
    <p:extLst>
      <p:ext uri="{BB962C8B-B14F-4D97-AF65-F5344CB8AC3E}">
        <p14:creationId xmlns:p14="http://schemas.microsoft.com/office/powerpoint/2010/main" val="4108261360"/>
      </p:ext>
    </p:extLst>
  </p:cSld>
  <p:clrMapOvr>
    <a:masterClrMapping/>
  </p:clrMapOvr>
  <p:transition spd="slow" advTm="61000">
    <p:randomBar dir="vert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Sustainability and Global Citizenship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brand’s environmental responsibility refers to its duties to abstain from damaging the natural environments.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brand should ensure that it uses resources that are not harmful to the environment, and its products should also be safe for the environment.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brand’s social responsibility involves a brand acting in such a way that it benefits the society in which it operates.</a:t>
            </a:r>
          </a:p>
        </p:txBody>
      </p:sp>
    </p:spTree>
    <p:extLst>
      <p:ext uri="{BB962C8B-B14F-4D97-AF65-F5344CB8AC3E}">
        <p14:creationId xmlns:p14="http://schemas.microsoft.com/office/powerpoint/2010/main" val="3712854403"/>
      </p:ext>
    </p:extLst>
  </p:cSld>
  <p:clrMapOvr>
    <a:masterClrMapping/>
  </p:clrMapOvr>
  <p:transition spd="slow" advTm="61000">
    <p:randomBar dir="vert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Changes by a CMO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Some of the three changes I would in my first year as a CMO would be; </a:t>
            </a:r>
          </a:p>
          <a:p>
            <a:pPr algn="ctr">
              <a:buFont typeface="Wingdings" panose="05000000000000000000" pitchFamily="2" charset="2"/>
              <a:buChar char="v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Finding a clever way to keep my engage my customers and keep them interested in our products and services.</a:t>
            </a:r>
          </a:p>
          <a:p>
            <a:pPr algn="ctr">
              <a:buFont typeface="Wingdings" panose="05000000000000000000" pitchFamily="2" charset="2"/>
              <a:buChar char="v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Using social media influence to grow and market our brand. I would do this by knowing my customers well and finding out the strongest social to reach them.</a:t>
            </a:r>
          </a:p>
          <a:p>
            <a:pPr algn="ctr">
              <a:buFont typeface="Wingdings" panose="05000000000000000000" pitchFamily="2" charset="2"/>
              <a:buChar char="v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would also research and get to know our competition very well. I would get to know the market my brand would be competing in then use it to build our presence and create a defined difference to our target audience.</a:t>
            </a:r>
          </a:p>
        </p:txBody>
      </p:sp>
    </p:spTree>
    <p:extLst>
      <p:ext uri="{BB962C8B-B14F-4D97-AF65-F5344CB8AC3E}">
        <p14:creationId xmlns:p14="http://schemas.microsoft.com/office/powerpoint/2010/main" val="1563396248"/>
      </p:ext>
    </p:extLst>
  </p:cSld>
  <p:clrMapOvr>
    <a:masterClrMapping/>
  </p:clrMapOvr>
  <p:transition spd="slow" advTm="61000">
    <p:randomBar dir="vert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-457200">
              <a:lnSpc>
                <a:spcPct val="200000"/>
              </a:lnSpc>
              <a:buNone/>
            </a:pP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External factors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(n.d.). FutureLearn.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https://www.futurelearn.com/info/courses/online-business-success-planning/0/steps/16163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-457200">
              <a:lnSpc>
                <a:spcPct val="200000"/>
              </a:lnSpc>
              <a:buNone/>
            </a:pP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to conduct a SWOT analysis of your brand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(2020, February 18). Elegant Themes.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https://www.elegantthemes.com/blog/marketing/swot-analysis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-457200">
              <a:lnSpc>
                <a:spcPct val="200000"/>
              </a:lnSpc>
              <a:buNone/>
            </a:pP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Monopolistic competition, oligopoly, and monopoly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(n.d.). 2012 Book Archive.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https://2012books.lardbucket.org/books/an-introduction-to-business-v2.0/s05-05-monopolistic-competition-oligo.html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4829092"/>
      </p:ext>
    </p:extLst>
  </p:cSld>
  <p:clrMapOvr>
    <a:masterClrMapping/>
  </p:clrMapOvr>
  <p:transition spd="slow" advClick="0" advTm="30000">
    <p:randomBar dir="vert"/>
  </p:transition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0B082E"/>
      </a:dk2>
      <a:lt2>
        <a:srgbClr val="F3F3F2"/>
      </a:lt2>
      <a:accent1>
        <a:srgbClr val="62B4C6"/>
      </a:accent1>
      <a:accent2>
        <a:srgbClr val="1B376E"/>
      </a:accent2>
      <a:accent3>
        <a:srgbClr val="9EBE55"/>
      </a:accent3>
      <a:accent4>
        <a:srgbClr val="C65E5E"/>
      </a:accent4>
      <a:accent5>
        <a:srgbClr val="D3BA55"/>
      </a:accent5>
      <a:accent6>
        <a:srgbClr val="96648A"/>
      </a:accent6>
      <a:hlink>
        <a:srgbClr val="62B4C6"/>
      </a:hlink>
      <a:folHlink>
        <a:srgbClr val="96648A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D71F8F05-6246-47AF-9E68-E57F6C93F79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TM10001106[[fn=Badge]]</Template>
  <TotalTime>86</TotalTime>
  <Words>446</Words>
  <Application>Microsoft Office PowerPoint</Application>
  <PresentationFormat>Widescreen</PresentationFormat>
  <Paragraphs>33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Badge</vt:lpstr>
      <vt:lpstr>Brand’s Marketing Plan</vt:lpstr>
      <vt:lpstr>External Factors</vt:lpstr>
      <vt:lpstr>Competitive Environment</vt:lpstr>
      <vt:lpstr>SWOT Analysis</vt:lpstr>
      <vt:lpstr>Sustainability and Global Citizenship</vt:lpstr>
      <vt:lpstr>Changes by a CMO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Djoudlin Germinal</dc:creator>
  <cp:lastModifiedBy>francmtk91@gmail.com</cp:lastModifiedBy>
  <cp:revision>22</cp:revision>
  <dcterms:created xsi:type="dcterms:W3CDTF">2021-10-09T06:49:39Z</dcterms:created>
  <dcterms:modified xsi:type="dcterms:W3CDTF">2021-10-09T08:21:02Z</dcterms:modified>
</cp:coreProperties>
</file>